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31" r:id="rId2"/>
    <p:sldId id="332" r:id="rId3"/>
    <p:sldId id="333" r:id="rId4"/>
    <p:sldId id="334" r:id="rId5"/>
    <p:sldId id="335" r:id="rId6"/>
    <p:sldId id="336" r:id="rId7"/>
    <p:sldId id="337" r:id="rId8"/>
    <p:sldId id="338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CC0099"/>
    <a:srgbClr val="00CC00"/>
    <a:srgbClr val="0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0" d="100"/>
          <a:sy n="90" d="100"/>
        </p:scale>
        <p:origin x="679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A3B560A-BB5B-4882-9E55-8ABFD53383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TW" altLang="zh-TW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20FD1-F392-4271-BD99-C9882236D5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FDEB4-AB02-452C-9806-D709A6B5C1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9C652-7163-42DD-B995-A59E9C7458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0B3E5-E847-4485-8604-6922010D64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D12D-D5BC-4DAB-98E0-05713EBA17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BCE8-8475-4863-93D7-2A6D89A7C2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DA2CA-0599-4A3D-A401-F5CC249AEE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14A63-73FD-4CFD-8945-253AA7EA5A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18A94-9440-452B-BBC2-7A56B29D13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FA29D-F8DF-41FE-909A-CB654C7C08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F8BB3-D017-4168-9386-B3F6EE1B26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6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7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0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9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1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2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2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3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4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5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6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7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8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9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0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1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2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3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4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5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6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7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8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9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0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1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2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3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4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5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6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AE88B750-D9C5-4D8B-8E65-4C08CE9B64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jpeg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altLang="zh-TW" dirty="0" smtClean="0"/>
              <a:t>Transitivity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A math relation “</a:t>
            </a:r>
            <a:r>
              <a:rPr lang="zh-TW" altLang="en-US" sz="2400" dirty="0" smtClean="0">
                <a:latin typeface="新細明體"/>
                <a:ea typeface="新細明體"/>
              </a:rPr>
              <a:t>。</a:t>
            </a:r>
            <a:r>
              <a:rPr lang="en-US" altLang="zh-TW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 is transitive if a</a:t>
            </a:r>
            <a:r>
              <a:rPr lang="zh-TW" altLang="en-US" sz="2400" dirty="0" smtClean="0">
                <a:latin typeface="新細明體"/>
              </a:rPr>
              <a:t> 。</a:t>
            </a:r>
            <a:r>
              <a:rPr lang="en-US" altLang="zh-TW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 and b</a:t>
            </a:r>
            <a:r>
              <a:rPr lang="zh-TW" altLang="en-US" sz="2400" dirty="0" smtClean="0">
                <a:latin typeface="新細明體"/>
              </a:rPr>
              <a:t>。</a:t>
            </a:r>
            <a:r>
              <a:rPr lang="en-US" altLang="zh-TW" sz="2400" dirty="0" smtClean="0">
                <a:latin typeface="新細明體"/>
              </a:rPr>
              <a:t>c</a:t>
            </a:r>
            <a:r>
              <a:rPr lang="en-US" altLang="zh-TW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together imply a</a:t>
            </a:r>
            <a:r>
              <a:rPr lang="zh-TW" altLang="en-US" sz="2400" dirty="0" smtClean="0">
                <a:latin typeface="新細明體"/>
              </a:rPr>
              <a:t> 。</a:t>
            </a:r>
            <a:r>
              <a:rPr lang="en-US" altLang="zh-TW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 .</a:t>
            </a:r>
          </a:p>
          <a:p>
            <a:r>
              <a:rPr lang="en-US" altLang="zh-TW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common practice, a friend of my friend is also my friend.</a:t>
            </a:r>
          </a:p>
          <a:p>
            <a:r>
              <a:rPr lang="en-US" altLang="zh-TW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Perfect transitivity only occurs  in a clique.</a:t>
            </a:r>
          </a:p>
          <a:p>
            <a:r>
              <a:rPr lang="en-US" altLang="zh-TW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Partial transitivity can be very useful, especially in social network analysis.</a:t>
            </a:r>
          </a:p>
          <a:p>
            <a:r>
              <a:rPr lang="en-US" altLang="zh-TW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friend of my friend is not necessarily my friend, but is far more likely to be my friend than some randomly chosen member of the population.</a:t>
            </a:r>
            <a:endParaRPr lang="zh-TW" altLang="en-US" sz="2400" dirty="0"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altLang="zh-TW" dirty="0" smtClean="0"/>
              <a:t>Clustering coefficient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A path of length 2: if u knows v and v knows w, then we have a path </a:t>
            </a:r>
            <a:r>
              <a:rPr lang="en-US" altLang="zh-TW" sz="2400" dirty="0" err="1" smtClean="0"/>
              <a:t>uvw</a:t>
            </a:r>
            <a:r>
              <a:rPr lang="en-US" altLang="zh-TW" sz="2400" dirty="0" smtClean="0"/>
              <a:t> of two edges.</a:t>
            </a:r>
          </a:p>
          <a:p>
            <a:r>
              <a:rPr lang="en-US" altLang="zh-TW" sz="2400" dirty="0" smtClean="0"/>
              <a:t>Closed triad (triangle): if u also knows w, then we have a closed loop of length three.</a:t>
            </a:r>
          </a:p>
          <a:p>
            <a:r>
              <a:rPr lang="en-US" altLang="zh-TW" sz="2400" dirty="0" smtClean="0"/>
              <a:t>Clustering coefficient</a:t>
            </a:r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C=1 implies perfect transitivity.</a:t>
            </a:r>
          </a:p>
          <a:p>
            <a:r>
              <a:rPr lang="en-US" altLang="zh-TW" sz="2400" dirty="0" smtClean="0"/>
              <a:t>C=0 implies no closed triad (e.g., trees or square lattices)</a:t>
            </a:r>
          </a:p>
          <a:p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051720" y="4077072"/>
          <a:ext cx="5676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Formula" r:id="rId3" imgW="2864160" imgH="383760" progId="Equation.Ribbit">
                  <p:embed/>
                </p:oleObj>
              </mc:Choice>
              <mc:Fallback>
                <p:oleObj name="Formula" r:id="rId3" imgW="2864160" imgH="38376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077072"/>
                        <a:ext cx="56769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p199_fi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04664"/>
            <a:ext cx="1872481" cy="1500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altLang="zh-TW" dirty="0" smtClean="0"/>
              <a:t>Clustering coefficient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2813" y="1905000"/>
            <a:ext cx="6107459" cy="4191000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sz="2400" dirty="0" smtClean="0"/>
              <a:t>Each triangle gets counted six times (3!) for paths of length 2</a:t>
            </a:r>
          </a:p>
          <a:p>
            <a:r>
              <a:rPr lang="en-US" altLang="zh-TW" sz="2400" dirty="0" smtClean="0"/>
              <a:t>Connected triples: paths </a:t>
            </a:r>
            <a:r>
              <a:rPr lang="en-US" altLang="zh-TW" sz="2400" dirty="0" err="1" smtClean="0"/>
              <a:t>uvw</a:t>
            </a:r>
            <a:r>
              <a:rPr lang="en-US" altLang="zh-TW" sz="2400" dirty="0" smtClean="0"/>
              <a:t> and </a:t>
            </a:r>
            <a:r>
              <a:rPr lang="en-US" altLang="zh-TW" sz="2400" dirty="0" err="1" smtClean="0"/>
              <a:t>wvu</a:t>
            </a:r>
            <a:r>
              <a:rPr lang="en-US" altLang="zh-TW" sz="2400" dirty="0" smtClean="0"/>
              <a:t> are counted as one connected triple.</a:t>
            </a:r>
            <a:endParaRPr lang="zh-TW" altLang="en-US" sz="2400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419225" y="2060575"/>
          <a:ext cx="48053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Formula" r:id="rId3" imgW="2424600" imgH="383760" progId="Equation.Ribbit">
                  <p:embed/>
                </p:oleObj>
              </mc:Choice>
              <mc:Fallback>
                <p:oleObj name="Formula" r:id="rId3" imgW="2424600" imgH="38376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2060575"/>
                        <a:ext cx="48053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p200_fi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9949" y="1196752"/>
            <a:ext cx="1994051" cy="5085184"/>
          </a:xfrm>
          <a:prstGeom prst="rect">
            <a:avLst/>
          </a:prstGeom>
          <a:noFill/>
        </p:spPr>
      </p:pic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722438" y="5157788"/>
          <a:ext cx="44862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Formula" r:id="rId6" imgW="2263320" imgH="383760" progId="Equation.Ribbit">
                  <p:embed/>
                </p:oleObj>
              </mc:Choice>
              <mc:Fallback>
                <p:oleObj name="Formula" r:id="rId6" imgW="2263320" imgH="38376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5157788"/>
                        <a:ext cx="44862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 smtClean="0"/>
              <a:t>Clustering coefficient of a random graph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Consider a network with n persons, where each person has exactly c friends (edges).</a:t>
            </a:r>
          </a:p>
          <a:p>
            <a:r>
              <a:rPr lang="en-US" altLang="zh-TW" sz="2400" dirty="0" smtClean="0"/>
              <a:t>Suppose that friends are chosen at random.</a:t>
            </a:r>
          </a:p>
          <a:p>
            <a:r>
              <a:rPr lang="en-US" altLang="zh-TW" sz="2400" dirty="0" smtClean="0"/>
              <a:t>The probability that two of my friends are acquainted is c/n.</a:t>
            </a:r>
          </a:p>
          <a:p>
            <a:r>
              <a:rPr lang="en-US" altLang="zh-TW" sz="2400" dirty="0" smtClean="0"/>
              <a:t>Thus, the clustering coefficient is c/n. </a:t>
            </a:r>
          </a:p>
          <a:p>
            <a:r>
              <a:rPr lang="en-US" altLang="zh-TW" sz="2400" dirty="0" smtClean="0"/>
              <a:t>This could be very small when n is large.</a:t>
            </a:r>
          </a:p>
          <a:p>
            <a:r>
              <a:rPr lang="en-US" altLang="zh-TW" sz="2400" dirty="0" smtClean="0"/>
              <a:t>However, in real social network the clustering coefficient is much larger than that from a random graph. People do not pick their friends at random.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8162925" cy="769441"/>
          </a:xfrm>
        </p:spPr>
        <p:txBody>
          <a:bodyPr/>
          <a:lstStyle/>
          <a:p>
            <a:r>
              <a:rPr lang="en-US" altLang="zh-TW" dirty="0" smtClean="0"/>
              <a:t>Local clustering </a:t>
            </a:r>
            <a:r>
              <a:rPr lang="en-US" altLang="zh-TW" dirty="0" err="1" smtClean="0"/>
              <a:t>coefficeint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2813" y="1905000"/>
            <a:ext cx="5891435" cy="4191000"/>
          </a:xfrm>
        </p:spPr>
        <p:txBody>
          <a:bodyPr/>
          <a:lstStyle/>
          <a:p>
            <a:r>
              <a:rPr lang="en-US" altLang="zh-TW" sz="2400" dirty="0" smtClean="0"/>
              <a:t>The (local) clustering coefficient for a vertex </a:t>
            </a:r>
            <a:r>
              <a:rPr lang="en-US" altLang="zh-TW" sz="2400" dirty="0" err="1" smtClean="0"/>
              <a:t>i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The number of pairs of neighbors of 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 is</a:t>
            </a:r>
          </a:p>
          <a:p>
            <a:r>
              <a:rPr lang="en-US" altLang="zh-TW" sz="2400" dirty="0" smtClean="0"/>
              <a:t>Structural holes: the neighbors of a node are not connected to one another.  Reduce the speed of information spread.  </a:t>
            </a:r>
            <a:endParaRPr lang="zh-TW" altLang="en-US" sz="2400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755576" y="2708920"/>
          <a:ext cx="7794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Formula" r:id="rId3" imgW="3931920" imgH="383760" progId="Equation.Ribbit">
                  <p:embed/>
                </p:oleObj>
              </mc:Choice>
              <mc:Fallback>
                <p:oleObj name="Formula" r:id="rId3" imgW="3931920" imgH="38376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708920"/>
                        <a:ext cx="77946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2339752" y="4005064"/>
          <a:ext cx="142875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Formula" r:id="rId5" imgW="720360" imgH="329040" progId="Equation.Ribbit">
                  <p:embed/>
                </p:oleObj>
              </mc:Choice>
              <mc:Fallback>
                <p:oleObj name="Formula" r:id="rId5" imgW="720360" imgH="32904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005064"/>
                        <a:ext cx="1428750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4" descr="p202_fi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4074521"/>
            <a:ext cx="2422632" cy="24512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altLang="zh-TW" dirty="0" smtClean="0"/>
              <a:t>Redundancy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5" y="1905000"/>
            <a:ext cx="5472608" cy="4191000"/>
          </a:xfrm>
        </p:spPr>
        <p:txBody>
          <a:bodyPr/>
          <a:lstStyle/>
          <a:p>
            <a:r>
              <a:rPr lang="en-US" altLang="zh-TW" sz="2400" dirty="0" smtClean="0"/>
              <a:t>The redundancy R</a:t>
            </a:r>
            <a:r>
              <a:rPr lang="en-US" altLang="zh-TW" sz="2400" baseline="-25000" dirty="0" smtClean="0"/>
              <a:t>i</a:t>
            </a:r>
            <a:r>
              <a:rPr lang="en-US" altLang="zh-TW" sz="2400" dirty="0" smtClean="0"/>
              <a:t> of a vertex 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 is the mean number of connections (edges) from a neighbor 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 to other neighbors of 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. </a:t>
            </a:r>
          </a:p>
          <a:p>
            <a:r>
              <a:rPr lang="en-US" altLang="zh-TW" sz="2400" dirty="0" smtClean="0"/>
              <a:t>The total number of connections between friends (neighbors) of 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 is k</a:t>
            </a:r>
            <a:r>
              <a:rPr lang="en-US" altLang="zh-TW" sz="2400" baseline="-25000" dirty="0" smtClean="0"/>
              <a:t>i</a:t>
            </a:r>
            <a:r>
              <a:rPr lang="en-US" altLang="zh-TW" sz="2400" dirty="0" smtClean="0"/>
              <a:t>R</a:t>
            </a:r>
            <a:r>
              <a:rPr lang="en-US" altLang="zh-TW" sz="2400" baseline="-25000" dirty="0" smtClean="0"/>
              <a:t>i</a:t>
            </a:r>
            <a:r>
              <a:rPr lang="en-US" altLang="zh-TW" sz="2400" dirty="0" smtClean="0"/>
              <a:t>/2.</a:t>
            </a:r>
            <a:endParaRPr lang="zh-TW" altLang="en-US" sz="2400" dirty="0"/>
          </a:p>
        </p:txBody>
      </p:sp>
      <p:pic>
        <p:nvPicPr>
          <p:cNvPr id="4" name="Picture 4" descr="p203_fig_7_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0985" y="1916832"/>
            <a:ext cx="3083015" cy="2564334"/>
          </a:xfrm>
          <a:prstGeom prst="rect">
            <a:avLst/>
          </a:prstGeom>
          <a:noFill/>
        </p:spPr>
      </p:pic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788025" y="4509120"/>
          <a:ext cx="335597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Formula" r:id="rId4" imgW="1691640" imgH="329040" progId="Equation.Ribbit">
                  <p:embed/>
                </p:oleObj>
              </mc:Choice>
              <mc:Fallback>
                <p:oleObj name="Formula" r:id="rId4" imgW="1691640" imgH="32904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4509120"/>
                        <a:ext cx="335597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1403648" y="5229200"/>
          <a:ext cx="3332162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Formula" r:id="rId6" imgW="1680480" imgH="426960" progId="Equation.Ribbit">
                  <p:embed/>
                </p:oleObj>
              </mc:Choice>
              <mc:Fallback>
                <p:oleObj name="Formula" r:id="rId6" imgW="1680480" imgH="42696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229200"/>
                        <a:ext cx="3332162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 smtClean="0"/>
              <a:t>Global clustering coefficient by Watts and </a:t>
            </a:r>
            <a:r>
              <a:rPr lang="en-US" altLang="zh-TW" dirty="0" err="1" smtClean="0"/>
              <a:t>Strogatz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This is not equivalent to the clustering coefficient defined before. </a:t>
            </a:r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3059832" y="1988840"/>
          <a:ext cx="204787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Formula" r:id="rId3" imgW="1033920" imgH="437040" progId="Equation.Ribbit">
                  <p:embed/>
                </p:oleObj>
              </mc:Choice>
              <mc:Fallback>
                <p:oleObj name="Formula" r:id="rId3" imgW="1033920" imgH="43704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988840"/>
                        <a:ext cx="204787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267744" y="4149080"/>
          <a:ext cx="5676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Formula" r:id="rId5" imgW="2864160" imgH="383760" progId="Equation.Ribbit">
                  <p:embed/>
                </p:oleObj>
              </mc:Choice>
              <mc:Fallback>
                <p:oleObj name="Formula" r:id="rId5" imgW="2864160" imgH="38376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149080"/>
                        <a:ext cx="56769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altLang="zh-TW" dirty="0" smtClean="0"/>
              <a:t>Reciprocity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The frequency of loops of length two is measured by reciprocity.</a:t>
            </a:r>
          </a:p>
          <a:p>
            <a:r>
              <a:rPr lang="en-US" altLang="zh-TW" sz="2400" dirty="0" smtClean="0"/>
              <a:t>If there is a directed edge from vertex 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 to vertex j in a directed network and there is also an edge from vertex j to 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, then we say the edge from 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 to j is reciprocated. </a:t>
            </a:r>
          </a:p>
          <a:p>
            <a:r>
              <a:rPr lang="en-US" altLang="zh-TW" sz="2400" dirty="0" smtClean="0"/>
              <a:t>Pairs of reciprocated edges are called co-links.</a:t>
            </a:r>
          </a:p>
          <a:p>
            <a:r>
              <a:rPr lang="en-US" altLang="zh-TW" sz="2400" dirty="0" smtClean="0"/>
              <a:t>The reciprocity r is defined as the fraction of edges that are reciprocated.</a:t>
            </a:r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051720" y="5661248"/>
          <a:ext cx="3630612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Formula" r:id="rId3" imgW="1831680" imgH="417960" progId="Equation.Ribbit">
                  <p:embed/>
                </p:oleObj>
              </mc:Choice>
              <mc:Fallback>
                <p:oleObj name="Formula" r:id="rId3" imgW="1831680" imgH="417960" progId="Equation.Ribbi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5661248"/>
                        <a:ext cx="3630612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p204_fi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188640"/>
            <a:ext cx="2377827" cy="15252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8186</TotalTime>
  <Words>453</Words>
  <Application>Microsoft Office PowerPoint</Application>
  <PresentationFormat>如螢幕大小 (4:3)</PresentationFormat>
  <Paragraphs>45</Paragraphs>
  <Slides>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Times New Roman</vt:lpstr>
      <vt:lpstr>Verdana</vt:lpstr>
      <vt:lpstr>Wingdings</vt:lpstr>
      <vt:lpstr>Bold Stripes</vt:lpstr>
      <vt:lpstr>Formula</vt:lpstr>
      <vt:lpstr>Transitivity</vt:lpstr>
      <vt:lpstr>Clustering coefficient</vt:lpstr>
      <vt:lpstr>Clustering coefficient</vt:lpstr>
      <vt:lpstr>Clustering coefficient of a random graph</vt:lpstr>
      <vt:lpstr>Local clustering coefficeint</vt:lpstr>
      <vt:lpstr>Redundancy</vt:lpstr>
      <vt:lpstr>Global clustering coefficient by Watts and Strogatz</vt:lpstr>
      <vt:lpstr>Reciprocity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Basic Architectures and Principles of Packet Switches</dc:title>
  <dc:creator>C.S. Chang</dc:creator>
  <cp:lastModifiedBy>cschang</cp:lastModifiedBy>
  <cp:revision>127</cp:revision>
  <dcterms:created xsi:type="dcterms:W3CDTF">2005-09-11T07:42:25Z</dcterms:created>
  <dcterms:modified xsi:type="dcterms:W3CDTF">2023-10-27T05:12:18Z</dcterms:modified>
</cp:coreProperties>
</file>